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61" r:id="rId5"/>
    <p:sldId id="259" r:id="rId6"/>
    <p:sldId id="262" r:id="rId7"/>
    <p:sldId id="277" r:id="rId8"/>
    <p:sldId id="263" r:id="rId9"/>
    <p:sldId id="264" r:id="rId10"/>
    <p:sldId id="265" r:id="rId11"/>
    <p:sldId id="273" r:id="rId12"/>
    <p:sldId id="270" r:id="rId13"/>
    <p:sldId id="272" r:id="rId14"/>
    <p:sldId id="274" r:id="rId15"/>
    <p:sldId id="276" r:id="rId16"/>
    <p:sldId id="275" r:id="rId17"/>
    <p:sldId id="266" r:id="rId18"/>
    <p:sldId id="267" r:id="rId19"/>
    <p:sldId id="268" r:id="rId20"/>
    <p:sldId id="269" r:id="rId21"/>
  </p:sldIdLst>
  <p:sldSz cx="9144000" cy="6858000" type="screen4x3"/>
  <p:notesSz cx="6888163" cy="100203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86"/>
    <a:srgbClr val="0033CC"/>
    <a:srgbClr val="09A879"/>
    <a:srgbClr val="0C2D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877F1EDF-F64F-4F32-8986-771FBCA1D643}" type="datetimeFigureOut">
              <a:rPr lang="pt-BR" smtClean="0"/>
              <a:t>23/03/2021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46C19D1E-9011-41C6-AAE8-7AA3EA9658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8992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9DC6E964-C17F-4C48-A663-1F0B572494F5}" type="datetimeFigureOut">
              <a:rPr lang="pt-BR" smtClean="0"/>
              <a:pPr/>
              <a:t>23/03/2021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C81EDE66-D0F6-46C0-AB46-75CE511022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4043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EDE66-D0F6-46C0-AB46-75CE51102282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0683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50170-4473-4245-B559-83E183AE0120}" type="datetimeFigureOut">
              <a:rPr lang="pt-BR" smtClean="0"/>
              <a:pPr/>
              <a:t>23/03/2021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F7FC-0EC8-4D79-B861-CB533A7B82B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5016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50170-4473-4245-B559-83E183AE0120}" type="datetimeFigureOut">
              <a:rPr lang="pt-BR" smtClean="0"/>
              <a:pPr/>
              <a:t>23/03/2021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F7FC-0EC8-4D79-B861-CB533A7B82B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0680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50170-4473-4245-B559-83E183AE0120}" type="datetimeFigureOut">
              <a:rPr lang="pt-BR" smtClean="0"/>
              <a:pPr/>
              <a:t>23/03/2021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F7FC-0EC8-4D79-B861-CB533A7B82B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1368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50170-4473-4245-B559-83E183AE0120}" type="datetimeFigureOut">
              <a:rPr lang="pt-BR" smtClean="0"/>
              <a:pPr/>
              <a:t>23/03/2021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F7FC-0EC8-4D79-B861-CB533A7B82B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8110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50170-4473-4245-B559-83E183AE0120}" type="datetimeFigureOut">
              <a:rPr lang="pt-BR" smtClean="0"/>
              <a:pPr/>
              <a:t>23/03/2021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F7FC-0EC8-4D79-B861-CB533A7B82B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0142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50170-4473-4245-B559-83E183AE0120}" type="datetimeFigureOut">
              <a:rPr lang="pt-BR" smtClean="0"/>
              <a:pPr/>
              <a:t>23/03/2021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F7FC-0EC8-4D79-B861-CB533A7B82B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9614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50170-4473-4245-B559-83E183AE0120}" type="datetimeFigureOut">
              <a:rPr lang="pt-BR" smtClean="0"/>
              <a:pPr/>
              <a:t>23/03/2021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F7FC-0EC8-4D79-B861-CB533A7B82B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59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50170-4473-4245-B559-83E183AE0120}" type="datetimeFigureOut">
              <a:rPr lang="pt-BR" smtClean="0"/>
              <a:pPr/>
              <a:t>23/03/2021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F7FC-0EC8-4D79-B861-CB533A7B82B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8771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50170-4473-4245-B559-83E183AE0120}" type="datetimeFigureOut">
              <a:rPr lang="pt-BR" smtClean="0"/>
              <a:pPr/>
              <a:t>23/03/2021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F7FC-0EC8-4D79-B861-CB533A7B82B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7771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50170-4473-4245-B559-83E183AE0120}" type="datetimeFigureOut">
              <a:rPr lang="pt-BR" smtClean="0"/>
              <a:pPr/>
              <a:t>23/03/2021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F7FC-0EC8-4D79-B861-CB533A7B82B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4834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50170-4473-4245-B559-83E183AE0120}" type="datetimeFigureOut">
              <a:rPr lang="pt-BR" smtClean="0"/>
              <a:pPr/>
              <a:t>23/03/2021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F7FC-0EC8-4D79-B861-CB533A7B82B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9899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50170-4473-4245-B559-83E183AE0120}" type="datetimeFigureOut">
              <a:rPr lang="pt-BR" smtClean="0"/>
              <a:pPr/>
              <a:t>23/03/2021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4F7FC-0EC8-4D79-B861-CB533A7B82B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7216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56"/>
          <a:stretch/>
        </p:blipFill>
        <p:spPr>
          <a:xfrm>
            <a:off x="0" y="0"/>
            <a:ext cx="9180512" cy="694618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724128" y="3473090"/>
            <a:ext cx="2912171" cy="129614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3200" dirty="0">
                <a:solidFill>
                  <a:schemeClr val="bg1"/>
                </a:solidFill>
              </a:rPr>
              <a:t/>
            </a:r>
            <a:br>
              <a:rPr lang="pt-BR" sz="3200" dirty="0">
                <a:solidFill>
                  <a:schemeClr val="bg1"/>
                </a:solidFill>
              </a:rPr>
            </a:br>
            <a:r>
              <a:rPr lang="pt-BR" sz="2400" dirty="0">
                <a:solidFill>
                  <a:schemeClr val="bg1"/>
                </a:solidFill>
              </a:rPr>
              <a:t/>
            </a:r>
            <a:br>
              <a:rPr lang="pt-BR" sz="2400" dirty="0">
                <a:solidFill>
                  <a:schemeClr val="bg1"/>
                </a:solidFill>
              </a:rPr>
            </a:br>
            <a:r>
              <a:rPr lang="pt-BR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 </a:t>
            </a:r>
            <a:r>
              <a:rPr 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MUNICIPAL DE OPERACIONALIZAÇÃO DA </a:t>
            </a:r>
            <a:r>
              <a:rPr lang="pt-BR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VACINAÇÃO</a:t>
            </a:r>
            <a:br>
              <a:rPr lang="pt-BR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</a:t>
            </a:r>
            <a:endParaRPr lang="pt-BR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03848" y="5517232"/>
            <a:ext cx="5791051" cy="1162474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pt-BR" sz="1800" b="1" dirty="0" smtClean="0">
                <a:solidFill>
                  <a:schemeClr val="bg1"/>
                </a:solidFill>
              </a:rPr>
              <a:t>Maria da Conceição Cavalcante Peixoto</a:t>
            </a:r>
          </a:p>
          <a:p>
            <a:pPr algn="r"/>
            <a:r>
              <a:rPr lang="pt-BR" sz="1800" b="1" dirty="0" smtClean="0">
                <a:solidFill>
                  <a:schemeClr val="bg1"/>
                </a:solidFill>
              </a:rPr>
              <a:t>Secretária de Saúde de Jaguaribara</a:t>
            </a:r>
          </a:p>
          <a:p>
            <a:pPr algn="r"/>
            <a:endParaRPr lang="pt-BR" sz="1800" b="1" dirty="0">
              <a:solidFill>
                <a:schemeClr val="bg1"/>
              </a:solidFill>
            </a:endParaRPr>
          </a:p>
          <a:p>
            <a:pPr algn="r"/>
            <a:r>
              <a:rPr lang="pt-BR" sz="1800" b="1" dirty="0" smtClean="0">
                <a:solidFill>
                  <a:schemeClr val="bg1"/>
                </a:solidFill>
              </a:rPr>
              <a:t>Versão atualizada em </a:t>
            </a:r>
            <a:r>
              <a:rPr lang="pt-BR" b="1" dirty="0" smtClean="0">
                <a:solidFill>
                  <a:schemeClr val="bg1"/>
                </a:solidFill>
              </a:rPr>
              <a:t>23</a:t>
            </a:r>
            <a:r>
              <a:rPr lang="pt-BR" sz="1800" b="1" dirty="0" smtClean="0">
                <a:solidFill>
                  <a:schemeClr val="bg1"/>
                </a:solidFill>
              </a:rPr>
              <a:t>/03/2021</a:t>
            </a:r>
            <a:endParaRPr lang="pt-BR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118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333541"/>
            <a:ext cx="7520940" cy="54864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Profissionais da linha de frente:</a:t>
            </a:r>
            <a:endParaRPr lang="pt-BR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1410" y="1250205"/>
            <a:ext cx="7845046" cy="3131793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buAutoNum type="arabicPeriod"/>
            </a:pPr>
            <a:r>
              <a:rPr lang="pt-BR" sz="2000" b="0" dirty="0" smtClean="0">
                <a:solidFill>
                  <a:srgbClr val="09A879"/>
                </a:solidFill>
              </a:rPr>
              <a:t>Centro de COVID;</a:t>
            </a:r>
          </a:p>
          <a:p>
            <a:pPr marL="457200" indent="-457200">
              <a:buAutoNum type="arabicPeriod"/>
            </a:pPr>
            <a:r>
              <a:rPr lang="pt-BR" sz="2000" b="0" dirty="0" smtClean="0">
                <a:solidFill>
                  <a:srgbClr val="09A879"/>
                </a:solidFill>
              </a:rPr>
              <a:t>SAMU;</a:t>
            </a:r>
          </a:p>
          <a:p>
            <a:pPr marL="457200" indent="-457200">
              <a:buAutoNum type="arabicPeriod"/>
            </a:pPr>
            <a:r>
              <a:rPr lang="pt-BR" sz="2000" b="0" dirty="0" smtClean="0">
                <a:solidFill>
                  <a:srgbClr val="09A879"/>
                </a:solidFill>
              </a:rPr>
              <a:t>Médicos, Enfermeiros, Técnicos de Enfermagem, Dentista, Técnicos em saúde bucal,Fisioterapeutas,Farmaceuticos</a:t>
            </a:r>
            <a:r>
              <a:rPr lang="pt-BR" sz="2000" dirty="0" smtClean="0">
                <a:solidFill>
                  <a:srgbClr val="09A879"/>
                </a:solidFill>
              </a:rPr>
              <a:t>, Biomédica.</a:t>
            </a:r>
            <a:endParaRPr lang="pt-BR" sz="2000" b="0" dirty="0" smtClean="0">
              <a:solidFill>
                <a:srgbClr val="09A879"/>
              </a:solidFill>
            </a:endParaRPr>
          </a:p>
          <a:p>
            <a:pPr marL="457200" indent="-457200">
              <a:buAutoNum type="arabicPeriod"/>
            </a:pPr>
            <a:r>
              <a:rPr lang="pt-BR" sz="2000" b="0" dirty="0" smtClean="0">
                <a:solidFill>
                  <a:srgbClr val="09A879"/>
                </a:solidFill>
              </a:rPr>
              <a:t>Vacinadores;</a:t>
            </a:r>
          </a:p>
          <a:p>
            <a:pPr marL="457200" indent="-457200">
              <a:buAutoNum type="arabicPeriod"/>
            </a:pPr>
            <a:r>
              <a:rPr lang="pt-BR" sz="2000" b="0" dirty="0" smtClean="0">
                <a:solidFill>
                  <a:srgbClr val="09A879"/>
                </a:solidFill>
              </a:rPr>
              <a:t>ACS E ACE ( visitadores domiciliar);</a:t>
            </a:r>
          </a:p>
          <a:p>
            <a:pPr marL="457200" indent="-457200">
              <a:buAutoNum type="arabicPeriod"/>
            </a:pPr>
            <a:r>
              <a:rPr lang="pt-BR" sz="2000" b="0" dirty="0" smtClean="0">
                <a:solidFill>
                  <a:srgbClr val="09A879"/>
                </a:solidFill>
              </a:rPr>
              <a:t>Motoristas do transporte sanitário;</a:t>
            </a:r>
          </a:p>
          <a:p>
            <a:pPr marL="457200" indent="-457200">
              <a:buAutoNum type="arabicPeriod"/>
            </a:pPr>
            <a:r>
              <a:rPr lang="pt-BR" sz="2000" b="0" dirty="0" smtClean="0">
                <a:solidFill>
                  <a:srgbClr val="09A879"/>
                </a:solidFill>
              </a:rPr>
              <a:t>Recepção, Auxiliares de serviços gerais;</a:t>
            </a:r>
          </a:p>
          <a:p>
            <a:pPr marL="457200" indent="-457200">
              <a:buAutoNum type="arabicPeriod"/>
            </a:pPr>
            <a:r>
              <a:rPr lang="pt-BR" sz="2000" dirty="0" smtClean="0">
                <a:solidFill>
                  <a:srgbClr val="09A879"/>
                </a:solidFill>
              </a:rPr>
              <a:t>Técnico de Radiologia;</a:t>
            </a:r>
            <a:endParaRPr lang="pt-BR" sz="2000" b="0" dirty="0" smtClean="0">
              <a:solidFill>
                <a:srgbClr val="09A879"/>
              </a:solidFill>
            </a:endParaRPr>
          </a:p>
          <a:p>
            <a:pPr marL="457200" indent="-457200">
              <a:buAutoNum type="arabicPeriod"/>
            </a:pPr>
            <a:r>
              <a:rPr lang="pt-BR" sz="2000" dirty="0" smtClean="0">
                <a:solidFill>
                  <a:srgbClr val="09A879"/>
                </a:solidFill>
              </a:rPr>
              <a:t>Atendente de Farmácia.</a:t>
            </a:r>
          </a:p>
          <a:p>
            <a:pPr marL="457200" indent="-457200">
              <a:buAutoNum type="arabicPeriod"/>
            </a:pPr>
            <a:r>
              <a:rPr lang="pt-BR" sz="2000" dirty="0" smtClean="0">
                <a:solidFill>
                  <a:srgbClr val="09A879"/>
                </a:solidFill>
              </a:rPr>
              <a:t>Coveiro</a:t>
            </a:r>
          </a:p>
          <a:p>
            <a:pPr marL="457200" indent="-457200">
              <a:buAutoNum type="arabicPeriod"/>
            </a:pPr>
            <a:r>
              <a:rPr lang="pt-BR" sz="2000" dirty="0" smtClean="0">
                <a:solidFill>
                  <a:srgbClr val="09A879"/>
                </a:solidFill>
              </a:rPr>
              <a:t>Agente funerário</a:t>
            </a:r>
          </a:p>
          <a:p>
            <a:pPr marL="457200" indent="-457200">
              <a:buAutoNum type="arabicPeriod"/>
            </a:pPr>
            <a:r>
              <a:rPr lang="pt-BR" sz="2000" dirty="0" smtClean="0">
                <a:solidFill>
                  <a:srgbClr val="09A879"/>
                </a:solidFill>
              </a:rPr>
              <a:t>Profissionais da linha  de frente da rede privada( farmácia, consultório odontológico, clinicas particulares).</a:t>
            </a:r>
          </a:p>
          <a:p>
            <a:pPr marL="457200" indent="-457200"/>
            <a:endParaRPr lang="pt-BR" sz="2000" dirty="0">
              <a:solidFill>
                <a:srgbClr val="09A879"/>
              </a:solidFill>
            </a:endParaRPr>
          </a:p>
        </p:txBody>
      </p:sp>
      <p:sp>
        <p:nvSpPr>
          <p:cNvPr id="4" name="Elipse 3"/>
          <p:cNvSpPr/>
          <p:nvPr/>
        </p:nvSpPr>
        <p:spPr>
          <a:xfrm>
            <a:off x="814386" y="4381999"/>
            <a:ext cx="3429024" cy="1428760"/>
          </a:xfrm>
          <a:prstGeom prst="ellipse">
            <a:avLst/>
          </a:prstGeom>
          <a:solidFill>
            <a:srgbClr val="09A879"/>
          </a:solidFill>
          <a:ln>
            <a:solidFill>
              <a:srgbClr val="00A8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1º DOSE</a:t>
            </a:r>
          </a:p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277 </a:t>
            </a:r>
            <a:r>
              <a:rPr lang="pt-BR" sz="2000" b="1" dirty="0" smtClean="0">
                <a:solidFill>
                  <a:schemeClr val="bg1"/>
                </a:solidFill>
              </a:rPr>
              <a:t>doses </a:t>
            </a:r>
            <a:r>
              <a:rPr lang="pt-BR" sz="2000" b="1" dirty="0" smtClean="0">
                <a:solidFill>
                  <a:schemeClr val="bg1"/>
                </a:solidFill>
              </a:rPr>
              <a:t>recebidas</a:t>
            </a:r>
          </a:p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247 administradas</a:t>
            </a:r>
            <a:endParaRPr lang="pt-BR" sz="2000" b="1" dirty="0" smtClean="0">
              <a:solidFill>
                <a:schemeClr val="bg1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4568584" y="4398724"/>
            <a:ext cx="3531807" cy="1428760"/>
          </a:xfrm>
          <a:prstGeom prst="ellipse">
            <a:avLst/>
          </a:prstGeom>
          <a:solidFill>
            <a:srgbClr val="09A879"/>
          </a:solidFill>
          <a:ln>
            <a:solidFill>
              <a:srgbClr val="00A8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2º DOSE </a:t>
            </a:r>
            <a:endParaRPr lang="pt-BR" sz="2000" b="1" dirty="0" smtClean="0">
              <a:solidFill>
                <a:schemeClr val="bg1"/>
              </a:solidFill>
            </a:endParaRPr>
          </a:p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257 </a:t>
            </a:r>
            <a:r>
              <a:rPr lang="pt-BR" sz="2000" b="1" dirty="0">
                <a:solidFill>
                  <a:schemeClr val="bg1"/>
                </a:solidFill>
              </a:rPr>
              <a:t>doses recebidas</a:t>
            </a:r>
            <a:r>
              <a:rPr lang="pt-BR" sz="2000" b="1" dirty="0" smtClean="0">
                <a:solidFill>
                  <a:schemeClr val="bg1"/>
                </a:solidFill>
              </a:rPr>
              <a:t>, </a:t>
            </a:r>
            <a:r>
              <a:rPr lang="pt-BR" sz="2000" b="1" dirty="0" smtClean="0">
                <a:solidFill>
                  <a:schemeClr val="bg1"/>
                </a:solidFill>
              </a:rPr>
              <a:t>197 administradas</a:t>
            </a:r>
            <a:endParaRPr lang="pt-BR" sz="2000" b="1" dirty="0">
              <a:solidFill>
                <a:schemeClr val="bg1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42"/>
          <a:stretch/>
        </p:blipFill>
        <p:spPr>
          <a:xfrm>
            <a:off x="0" y="5373215"/>
            <a:ext cx="9144000" cy="148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88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/>
            </a:r>
            <a:br>
              <a:rPr lang="pt-BR" dirty="0"/>
            </a:b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6917" y="365126"/>
            <a:ext cx="8390166" cy="4726308"/>
          </a:xfrm>
        </p:spPr>
        <p:txBody>
          <a:bodyPr>
            <a:normAutofit fontScale="92500" lnSpcReduction="10000"/>
          </a:bodyPr>
          <a:lstStyle/>
          <a:p>
            <a:endParaRPr lang="pt-BR" b="0" dirty="0"/>
          </a:p>
          <a:p>
            <a:pPr marL="0" indent="0">
              <a:buNone/>
            </a:pPr>
            <a:r>
              <a:rPr lang="pt-BR" sz="2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ESTRATÉGIAS DE VACINAÇÃO </a:t>
            </a:r>
            <a:endParaRPr lang="pt-BR" sz="2600" b="1" dirty="0" smtClean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/>
          </a:p>
          <a:p>
            <a:r>
              <a:rPr lang="pt-BR" dirty="0" smtClean="0">
                <a:solidFill>
                  <a:srgbClr val="00A886"/>
                </a:solidFill>
              </a:rPr>
              <a:t>Público alvo: Idosos acima de 75 anos;</a:t>
            </a:r>
          </a:p>
          <a:p>
            <a:pPr algn="just"/>
            <a:r>
              <a:rPr lang="pt-BR" b="0" dirty="0" smtClean="0">
                <a:solidFill>
                  <a:srgbClr val="00A886"/>
                </a:solidFill>
              </a:rPr>
              <a:t>As </a:t>
            </a:r>
            <a:r>
              <a:rPr lang="pt-BR" b="0" dirty="0">
                <a:solidFill>
                  <a:srgbClr val="00A886"/>
                </a:solidFill>
              </a:rPr>
              <a:t>estratégias de vacinação devem ser consideradas de acordo com os grupos e população a ser vacinada, propiciando facilidade de acesso e atender necessidades especificas de grupos vulneráveis. </a:t>
            </a:r>
            <a:r>
              <a:rPr lang="pt-BR" b="0" dirty="0" smtClean="0">
                <a:solidFill>
                  <a:srgbClr val="00A886"/>
                </a:solidFill>
              </a:rPr>
              <a:t>No município, os idosos serão vacinados, por área do agente comunitário de saúde e conforme orientações da Secretaria de Saúde do Estado do Ceará;</a:t>
            </a:r>
          </a:p>
          <a:p>
            <a:pPr algn="just"/>
            <a:endParaRPr lang="pt-BR" b="0" dirty="0" smtClean="0">
              <a:solidFill>
                <a:srgbClr val="00A886"/>
              </a:solidFill>
            </a:endParaRPr>
          </a:p>
          <a:p>
            <a:pPr algn="just"/>
            <a:r>
              <a:rPr lang="pt-BR" dirty="0" smtClean="0">
                <a:solidFill>
                  <a:srgbClr val="00A886"/>
                </a:solidFill>
              </a:rPr>
              <a:t>Postos </a:t>
            </a:r>
            <a:r>
              <a:rPr lang="pt-BR" dirty="0">
                <a:solidFill>
                  <a:srgbClr val="00A886"/>
                </a:solidFill>
              </a:rPr>
              <a:t>de vacinação Fixos</a:t>
            </a:r>
            <a:r>
              <a:rPr lang="pt-BR" b="0" dirty="0">
                <a:solidFill>
                  <a:srgbClr val="00A886"/>
                </a:solidFill>
              </a:rPr>
              <a:t>: </a:t>
            </a:r>
            <a:r>
              <a:rPr lang="pt-BR" b="0" dirty="0" smtClean="0">
                <a:solidFill>
                  <a:srgbClr val="00A886"/>
                </a:solidFill>
              </a:rPr>
              <a:t>equipe de profissionais irão ao domicílio fazer as vacinas dos idosos;</a:t>
            </a:r>
          </a:p>
          <a:p>
            <a:pPr algn="just"/>
            <a:endParaRPr lang="pt-BR" b="0" dirty="0" smtClean="0">
              <a:solidFill>
                <a:srgbClr val="00A886"/>
              </a:solidFill>
            </a:endParaRPr>
          </a:p>
          <a:p>
            <a:pPr algn="just"/>
            <a:r>
              <a:rPr lang="pt-BR" dirty="0" smtClean="0">
                <a:solidFill>
                  <a:srgbClr val="00A886"/>
                </a:solidFill>
              </a:rPr>
              <a:t>Equipes </a:t>
            </a:r>
            <a:r>
              <a:rPr lang="pt-BR" dirty="0">
                <a:solidFill>
                  <a:srgbClr val="00A886"/>
                </a:solidFill>
              </a:rPr>
              <a:t>de vacinação rural</a:t>
            </a:r>
            <a:r>
              <a:rPr lang="pt-BR" b="0" dirty="0" smtClean="0">
                <a:solidFill>
                  <a:srgbClr val="00A886"/>
                </a:solidFill>
              </a:rPr>
              <a:t>: equipe de profissionais irão ao domicílio fazer as vacinas dos idosos.</a:t>
            </a:r>
            <a:endParaRPr lang="pt-BR" dirty="0">
              <a:solidFill>
                <a:srgbClr val="00A886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42"/>
          <a:stretch/>
        </p:blipFill>
        <p:spPr>
          <a:xfrm>
            <a:off x="0" y="5373215"/>
            <a:ext cx="9144000" cy="148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505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5786" y="500042"/>
            <a:ext cx="7520940" cy="54864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INFORMAÇÃO DO IMUNOBIOLÓGICO </a:t>
            </a:r>
            <a:endParaRPr lang="pt-BR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1055" t="16140" r="32617" b="20052"/>
          <a:stretch>
            <a:fillRect/>
          </a:stretch>
        </p:blipFill>
        <p:spPr bwMode="auto">
          <a:xfrm>
            <a:off x="1835696" y="1556792"/>
            <a:ext cx="5304652" cy="415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42"/>
          <a:stretch/>
        </p:blipFill>
        <p:spPr>
          <a:xfrm>
            <a:off x="0" y="5373215"/>
            <a:ext cx="9144000" cy="148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88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496193" y="425824"/>
            <a:ext cx="7886700" cy="55234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 Alvo: Idosos acima de &gt;75 anos</a:t>
            </a:r>
          </a:p>
          <a:p>
            <a:endParaRPr lang="pt-BR" sz="2400" dirty="0"/>
          </a:p>
          <a:p>
            <a:pPr marL="457200" indent="-457200">
              <a:buFont typeface="+mj-lt"/>
              <a:buAutoNum type="arabicPeriod"/>
            </a:pPr>
            <a:r>
              <a:rPr lang="pt-BR" sz="1800" b="0" dirty="0" smtClean="0">
                <a:solidFill>
                  <a:srgbClr val="00A886"/>
                </a:solidFill>
              </a:rPr>
              <a:t>Acima de 75 anos restrito ao leito;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1800" b="0" dirty="0" smtClean="0">
                <a:solidFill>
                  <a:srgbClr val="00A886"/>
                </a:solidFill>
              </a:rPr>
              <a:t>Idosos acima de 90 anos;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1800" b="0" dirty="0">
                <a:solidFill>
                  <a:srgbClr val="00A886"/>
                </a:solidFill>
              </a:rPr>
              <a:t>Idosos acima de </a:t>
            </a:r>
            <a:r>
              <a:rPr lang="pt-BR" sz="1800" b="0" dirty="0" smtClean="0">
                <a:solidFill>
                  <a:srgbClr val="00A886"/>
                </a:solidFill>
              </a:rPr>
              <a:t>85 </a:t>
            </a:r>
            <a:r>
              <a:rPr lang="pt-BR" sz="1800" b="0" dirty="0">
                <a:solidFill>
                  <a:srgbClr val="00A886"/>
                </a:solidFill>
              </a:rPr>
              <a:t>anos</a:t>
            </a:r>
            <a:r>
              <a:rPr lang="pt-BR" sz="1800" b="0" dirty="0" smtClean="0">
                <a:solidFill>
                  <a:srgbClr val="00A886"/>
                </a:solidFill>
              </a:rPr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1800" b="0" dirty="0">
                <a:solidFill>
                  <a:srgbClr val="00A886"/>
                </a:solidFill>
              </a:rPr>
              <a:t>Idosos acima de </a:t>
            </a:r>
            <a:r>
              <a:rPr lang="pt-BR" sz="1800" b="0" dirty="0" smtClean="0">
                <a:solidFill>
                  <a:srgbClr val="00A886"/>
                </a:solidFill>
              </a:rPr>
              <a:t>80 </a:t>
            </a:r>
            <a:r>
              <a:rPr lang="pt-BR" sz="1800" b="0" dirty="0">
                <a:solidFill>
                  <a:srgbClr val="00A886"/>
                </a:solidFill>
              </a:rPr>
              <a:t>anos</a:t>
            </a:r>
            <a:r>
              <a:rPr lang="pt-BR" sz="1800" b="0" dirty="0" smtClean="0">
                <a:solidFill>
                  <a:srgbClr val="00A886"/>
                </a:solidFill>
              </a:rPr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1800" b="0" dirty="0">
                <a:solidFill>
                  <a:srgbClr val="00A886"/>
                </a:solidFill>
              </a:rPr>
              <a:t>Idosos acima de </a:t>
            </a:r>
            <a:r>
              <a:rPr lang="pt-BR" sz="1800" b="0" dirty="0" smtClean="0">
                <a:solidFill>
                  <a:srgbClr val="00A886"/>
                </a:solidFill>
              </a:rPr>
              <a:t>75 anos</a:t>
            </a:r>
            <a:r>
              <a:rPr lang="pt-BR" sz="1800" b="0" dirty="0">
                <a:solidFill>
                  <a:srgbClr val="00A886"/>
                </a:solidFill>
              </a:rPr>
              <a:t>;</a:t>
            </a:r>
          </a:p>
          <a:p>
            <a:endParaRPr lang="pt-BR" sz="2400" dirty="0"/>
          </a:p>
          <a:p>
            <a:pPr marL="457200" indent="-457200">
              <a:buFont typeface="+mj-lt"/>
              <a:buAutoNum type="arabicPeriod"/>
            </a:pPr>
            <a:endParaRPr lang="pt-BR" sz="2400" dirty="0"/>
          </a:p>
          <a:p>
            <a:endParaRPr lang="pt-BR" sz="2400" dirty="0"/>
          </a:p>
          <a:p>
            <a:pPr marL="457200" indent="-457200">
              <a:buFont typeface="+mj-lt"/>
              <a:buAutoNum type="arabicPeriod"/>
            </a:pPr>
            <a:endParaRPr lang="pt-BR" sz="2400" dirty="0"/>
          </a:p>
          <a:p>
            <a:endParaRPr lang="pt-BR" sz="2400" dirty="0"/>
          </a:p>
          <a:p>
            <a:pPr marL="457200" indent="-457200">
              <a:buFont typeface="+mj-lt"/>
              <a:buAutoNum type="arabicPeriod"/>
            </a:pPr>
            <a:endParaRPr lang="pt-BR" sz="2400" dirty="0" smtClean="0"/>
          </a:p>
          <a:p>
            <a:endParaRPr lang="pt-BR" sz="2400" dirty="0"/>
          </a:p>
        </p:txBody>
      </p:sp>
      <p:sp>
        <p:nvSpPr>
          <p:cNvPr id="4" name="Elipse 3"/>
          <p:cNvSpPr/>
          <p:nvPr/>
        </p:nvSpPr>
        <p:spPr>
          <a:xfrm>
            <a:off x="742053" y="4376504"/>
            <a:ext cx="3429024" cy="1428760"/>
          </a:xfrm>
          <a:prstGeom prst="ellipse">
            <a:avLst/>
          </a:prstGeom>
          <a:solidFill>
            <a:srgbClr val="09A879"/>
          </a:solidFill>
          <a:ln>
            <a:solidFill>
              <a:srgbClr val="00A8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</a:rPr>
              <a:t>1º DOSE</a:t>
            </a:r>
          </a:p>
          <a:p>
            <a:pPr algn="ctr"/>
            <a:r>
              <a:rPr lang="pt-BR" sz="1600" b="1" dirty="0" smtClean="0">
                <a:solidFill>
                  <a:schemeClr val="bg1"/>
                </a:solidFill>
              </a:rPr>
              <a:t>300 </a:t>
            </a:r>
            <a:r>
              <a:rPr lang="pt-BR" sz="1600" b="1" dirty="0" err="1" smtClean="0">
                <a:solidFill>
                  <a:schemeClr val="bg1"/>
                </a:solidFill>
              </a:rPr>
              <a:t>Coronovac</a:t>
            </a:r>
            <a:r>
              <a:rPr lang="pt-BR" sz="1600" b="1" dirty="0" smtClean="0">
                <a:solidFill>
                  <a:schemeClr val="bg1"/>
                </a:solidFill>
              </a:rPr>
              <a:t> recebida </a:t>
            </a:r>
          </a:p>
          <a:p>
            <a:pPr marL="457200" indent="-457200" algn="ctr">
              <a:buAutoNum type="arabicPlain" startAt="220"/>
            </a:pPr>
            <a:r>
              <a:rPr lang="pt-BR" sz="1600" b="1" dirty="0" err="1" smtClean="0">
                <a:solidFill>
                  <a:schemeClr val="bg1"/>
                </a:solidFill>
              </a:rPr>
              <a:t>Astrazenica</a:t>
            </a:r>
            <a:r>
              <a:rPr lang="pt-BR" sz="1600" b="1" dirty="0" smtClean="0">
                <a:solidFill>
                  <a:schemeClr val="bg1"/>
                </a:solidFill>
              </a:rPr>
              <a:t>  recebida</a:t>
            </a:r>
          </a:p>
          <a:p>
            <a:pPr algn="ctr"/>
            <a:r>
              <a:rPr lang="pt-BR" sz="1600" b="1" dirty="0" smtClean="0">
                <a:solidFill>
                  <a:schemeClr val="bg1"/>
                </a:solidFill>
              </a:rPr>
              <a:t>482 administrada</a:t>
            </a:r>
            <a:endParaRPr lang="pt-BR" sz="1600" b="1" dirty="0" smtClean="0">
              <a:solidFill>
                <a:schemeClr val="bg1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4653216" y="4376504"/>
            <a:ext cx="3429024" cy="1428760"/>
          </a:xfrm>
          <a:prstGeom prst="ellipse">
            <a:avLst/>
          </a:prstGeom>
          <a:solidFill>
            <a:srgbClr val="09A879"/>
          </a:solidFill>
          <a:ln>
            <a:solidFill>
              <a:srgbClr val="00A8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2 º DOSE</a:t>
            </a:r>
          </a:p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110 CORONOVAC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85720" y="2978626"/>
            <a:ext cx="85725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0033CC"/>
                </a:solidFill>
              </a:rPr>
              <a:t>OBS: vacinar os idosos acima de 75 anos acamados, conforme orientação da CIR extraordinária de 26/01/2021</a:t>
            </a:r>
          </a:p>
          <a:p>
            <a:pPr algn="ctr"/>
            <a:r>
              <a:rPr lang="pt-BR" dirty="0" smtClean="0">
                <a:solidFill>
                  <a:srgbClr val="0033CC"/>
                </a:solidFill>
              </a:rPr>
              <a:t>Informamos que o frasco da vacina Oxford contém 10 doses, porém 08 frascos vinheram com 11 doses cada, o que justifica essa quantidade a mais no município.</a:t>
            </a:r>
          </a:p>
          <a:p>
            <a:pPr algn="ctr"/>
            <a:endParaRPr lang="pt-BR" dirty="0">
              <a:solidFill>
                <a:srgbClr val="0033CC"/>
              </a:solidFill>
            </a:endParaRPr>
          </a:p>
          <a:p>
            <a:pPr algn="ctr"/>
            <a:endParaRPr lang="pt-BR" dirty="0" smtClean="0">
              <a:solidFill>
                <a:srgbClr val="0033CC"/>
              </a:solidFill>
            </a:endParaRPr>
          </a:p>
          <a:p>
            <a:pPr algn="ctr"/>
            <a:endParaRPr lang="pt-BR" dirty="0">
              <a:solidFill>
                <a:srgbClr val="0033CC"/>
              </a:solidFill>
            </a:endParaRPr>
          </a:p>
          <a:p>
            <a:pPr algn="ctr"/>
            <a:endParaRPr lang="pt-BR" dirty="0" smtClean="0">
              <a:solidFill>
                <a:srgbClr val="0033CC"/>
              </a:solidFill>
            </a:endParaRPr>
          </a:p>
          <a:p>
            <a:pPr algn="ctr"/>
            <a:endParaRPr lang="pt-BR" dirty="0">
              <a:solidFill>
                <a:srgbClr val="0033CC"/>
              </a:solidFill>
            </a:endParaRPr>
          </a:p>
          <a:p>
            <a:pPr algn="ctr"/>
            <a:endParaRPr lang="pt-BR" dirty="0" smtClean="0">
              <a:solidFill>
                <a:srgbClr val="0033CC"/>
              </a:solidFill>
            </a:endParaRPr>
          </a:p>
          <a:p>
            <a:pPr algn="ctr"/>
            <a:endParaRPr lang="pt-BR" dirty="0">
              <a:solidFill>
                <a:srgbClr val="0033CC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42"/>
          <a:stretch/>
        </p:blipFill>
        <p:spPr>
          <a:xfrm>
            <a:off x="0" y="5373215"/>
            <a:ext cx="9144000" cy="148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88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6" b="9837"/>
          <a:stretch/>
        </p:blipFill>
        <p:spPr bwMode="auto">
          <a:xfrm>
            <a:off x="2555776" y="1724869"/>
            <a:ext cx="4445146" cy="4075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luxograma: Terminação 2"/>
          <p:cNvSpPr/>
          <p:nvPr/>
        </p:nvSpPr>
        <p:spPr>
          <a:xfrm>
            <a:off x="323528" y="466553"/>
            <a:ext cx="3888432" cy="1224136"/>
          </a:xfrm>
          <a:prstGeom prst="flowChartTerminator">
            <a:avLst/>
          </a:prstGeom>
          <a:solidFill>
            <a:srgbClr val="09A879"/>
          </a:solidFill>
          <a:ln>
            <a:solidFill>
              <a:srgbClr val="00A8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466553"/>
            <a:ext cx="3295278" cy="1224136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 02</a:t>
            </a: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42"/>
          <a:stretch/>
        </p:blipFill>
        <p:spPr>
          <a:xfrm>
            <a:off x="0" y="5373215"/>
            <a:ext cx="9144000" cy="1489465"/>
          </a:xfrm>
          <a:prstGeom prst="rect">
            <a:avLst/>
          </a:prstGeom>
        </p:spPr>
      </p:pic>
      <p:sp>
        <p:nvSpPr>
          <p:cNvPr id="6" name="AutoShape 2" descr="blob:https://web.whatsapp.com/10af083f-15a0-4227-b954-6ffaababad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6896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/>
            </a:r>
            <a:br>
              <a:rPr lang="pt-BR" dirty="0"/>
            </a:b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6917" y="365126"/>
            <a:ext cx="8390166" cy="4726308"/>
          </a:xfrm>
        </p:spPr>
        <p:txBody>
          <a:bodyPr>
            <a:normAutofit fontScale="92500" lnSpcReduction="10000"/>
          </a:bodyPr>
          <a:lstStyle/>
          <a:p>
            <a:endParaRPr lang="pt-BR" b="0" dirty="0"/>
          </a:p>
          <a:p>
            <a:pPr marL="0" indent="0">
              <a:buNone/>
            </a:pPr>
            <a:r>
              <a:rPr lang="pt-BR" sz="2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ESTRATÉGIAS DE VACINAÇÃO </a:t>
            </a:r>
            <a:endParaRPr lang="pt-BR" sz="2600" b="1" dirty="0" smtClean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/>
          </a:p>
          <a:p>
            <a:r>
              <a:rPr lang="pt-BR" dirty="0" smtClean="0">
                <a:solidFill>
                  <a:srgbClr val="00A886"/>
                </a:solidFill>
              </a:rPr>
              <a:t>Público alvo: Idosos de 60 a 74 anos;</a:t>
            </a:r>
          </a:p>
          <a:p>
            <a:pPr algn="just"/>
            <a:r>
              <a:rPr lang="pt-BR" b="0" dirty="0" smtClean="0">
                <a:solidFill>
                  <a:srgbClr val="00A886"/>
                </a:solidFill>
              </a:rPr>
              <a:t>As </a:t>
            </a:r>
            <a:r>
              <a:rPr lang="pt-BR" b="0" dirty="0">
                <a:solidFill>
                  <a:srgbClr val="00A886"/>
                </a:solidFill>
              </a:rPr>
              <a:t>estratégias de vacinação devem ser consideradas de acordo com os grupos e população a ser vacinada, propiciando facilidade de acesso e atender necessidades especificas de grupos vulneráveis. </a:t>
            </a:r>
            <a:r>
              <a:rPr lang="pt-BR" b="0" dirty="0" smtClean="0">
                <a:solidFill>
                  <a:srgbClr val="00A886"/>
                </a:solidFill>
              </a:rPr>
              <a:t>No município, os idosos serão vacinados, por área do agente comunitário de saúde, cadastro no saúde digital e conforme orientações da Secretaria de Saúde do Estado do Ceará;</a:t>
            </a:r>
          </a:p>
          <a:p>
            <a:pPr algn="just"/>
            <a:endParaRPr lang="pt-BR" b="0" dirty="0" smtClean="0">
              <a:solidFill>
                <a:srgbClr val="00A886"/>
              </a:solidFill>
            </a:endParaRPr>
          </a:p>
          <a:p>
            <a:pPr algn="just"/>
            <a:r>
              <a:rPr lang="pt-BR" dirty="0" smtClean="0">
                <a:solidFill>
                  <a:srgbClr val="00A886"/>
                </a:solidFill>
              </a:rPr>
              <a:t>Postos </a:t>
            </a:r>
            <a:r>
              <a:rPr lang="pt-BR" dirty="0">
                <a:solidFill>
                  <a:srgbClr val="00A886"/>
                </a:solidFill>
              </a:rPr>
              <a:t>de </a:t>
            </a:r>
            <a:r>
              <a:rPr lang="pt-BR" dirty="0" smtClean="0">
                <a:solidFill>
                  <a:srgbClr val="00A886"/>
                </a:solidFill>
              </a:rPr>
              <a:t>vacinação: serão disponibilização 2 locais estratégicos na sede do município ( vila olímpica e Escola Humberto de Alencar)e serão feitas no domicilio os pacientes acamados nessa faixa etária.</a:t>
            </a:r>
            <a:endParaRPr lang="pt-BR" b="0" dirty="0" smtClean="0">
              <a:solidFill>
                <a:srgbClr val="00A886"/>
              </a:solidFill>
            </a:endParaRPr>
          </a:p>
          <a:p>
            <a:pPr algn="just"/>
            <a:endParaRPr lang="pt-BR" b="0" dirty="0" smtClean="0">
              <a:solidFill>
                <a:srgbClr val="00A886"/>
              </a:solidFill>
            </a:endParaRPr>
          </a:p>
          <a:p>
            <a:pPr algn="just"/>
            <a:r>
              <a:rPr lang="pt-BR" dirty="0" smtClean="0">
                <a:solidFill>
                  <a:srgbClr val="00A886"/>
                </a:solidFill>
              </a:rPr>
              <a:t>Equipes </a:t>
            </a:r>
            <a:r>
              <a:rPr lang="pt-BR" dirty="0">
                <a:solidFill>
                  <a:srgbClr val="00A886"/>
                </a:solidFill>
              </a:rPr>
              <a:t>de vacinação rural</a:t>
            </a:r>
            <a:r>
              <a:rPr lang="pt-BR" b="0" dirty="0" smtClean="0">
                <a:solidFill>
                  <a:srgbClr val="00A886"/>
                </a:solidFill>
              </a:rPr>
              <a:t>: equipe de profissionais irão realizar as administrações na unidades de saúde e no domicílio.</a:t>
            </a:r>
            <a:endParaRPr lang="pt-BR" dirty="0">
              <a:solidFill>
                <a:srgbClr val="00A886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42"/>
          <a:stretch/>
        </p:blipFill>
        <p:spPr>
          <a:xfrm>
            <a:off x="0" y="5373215"/>
            <a:ext cx="9144000" cy="148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0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333541"/>
            <a:ext cx="7520940" cy="54864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Idosos de 60 a 74 anos:</a:t>
            </a:r>
            <a:endParaRPr lang="pt-BR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1410" y="1250205"/>
            <a:ext cx="7845046" cy="3131793"/>
          </a:xfrm>
        </p:spPr>
        <p:txBody>
          <a:bodyPr>
            <a:normAutofit/>
          </a:bodyPr>
          <a:lstStyle/>
          <a:p>
            <a:pPr marL="457200" indent="-457200"/>
            <a:r>
              <a:rPr lang="pt-BR" sz="2000" dirty="0" smtClean="0">
                <a:solidFill>
                  <a:srgbClr val="09A879"/>
                </a:solidFill>
              </a:rPr>
              <a:t>Idosos de 72 a 74 anos:</a:t>
            </a:r>
            <a:endParaRPr lang="pt-BR" sz="2000" dirty="0">
              <a:solidFill>
                <a:srgbClr val="09A879"/>
              </a:solidFill>
            </a:endParaRPr>
          </a:p>
        </p:txBody>
      </p:sp>
      <p:sp>
        <p:nvSpPr>
          <p:cNvPr id="4" name="Elipse 3"/>
          <p:cNvSpPr/>
          <p:nvPr/>
        </p:nvSpPr>
        <p:spPr>
          <a:xfrm>
            <a:off x="827584" y="1772816"/>
            <a:ext cx="3429024" cy="1428760"/>
          </a:xfrm>
          <a:prstGeom prst="ellipse">
            <a:avLst/>
          </a:prstGeom>
          <a:solidFill>
            <a:srgbClr val="09A879"/>
          </a:solidFill>
          <a:ln>
            <a:solidFill>
              <a:srgbClr val="00A8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1º DOSE</a:t>
            </a:r>
          </a:p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310 doses recebida</a:t>
            </a:r>
          </a:p>
          <a:p>
            <a:pPr algn="ctr"/>
            <a:r>
              <a:rPr lang="pt-BR" sz="2000" b="1" smtClean="0">
                <a:solidFill>
                  <a:schemeClr val="bg1"/>
                </a:solidFill>
              </a:rPr>
              <a:t>168 </a:t>
            </a:r>
            <a:r>
              <a:rPr lang="pt-BR" sz="2000" b="1" dirty="0" smtClean="0">
                <a:solidFill>
                  <a:schemeClr val="bg1"/>
                </a:solidFill>
              </a:rPr>
              <a:t>administradas</a:t>
            </a:r>
          </a:p>
          <a:p>
            <a:pPr algn="ctr"/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4716016" y="1772816"/>
            <a:ext cx="3429024" cy="1428760"/>
          </a:xfrm>
          <a:prstGeom prst="ellipse">
            <a:avLst/>
          </a:prstGeom>
          <a:solidFill>
            <a:srgbClr val="09A879"/>
          </a:solidFill>
          <a:ln>
            <a:solidFill>
              <a:srgbClr val="00A8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 2º DOSE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42"/>
          <a:stretch/>
        </p:blipFill>
        <p:spPr>
          <a:xfrm>
            <a:off x="0" y="5373215"/>
            <a:ext cx="9144000" cy="148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229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338525"/>
            <a:ext cx="7520940" cy="54864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Materiais necessários: </a:t>
            </a:r>
            <a:r>
              <a:rPr lang="pt-BR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57224" y="642918"/>
            <a:ext cx="74168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>
              <a:solidFill>
                <a:srgbClr val="00A886"/>
              </a:solidFill>
            </a:endParaRPr>
          </a:p>
          <a:p>
            <a:endParaRPr lang="pt-BR" dirty="0">
              <a:solidFill>
                <a:srgbClr val="00A88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A886"/>
                </a:solidFill>
              </a:rPr>
              <a:t>Seringa 3 </a:t>
            </a:r>
            <a:r>
              <a:rPr lang="pt-BR" dirty="0" smtClean="0">
                <a:solidFill>
                  <a:srgbClr val="00A886"/>
                </a:solidFill>
              </a:rPr>
              <a:t>ml;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A886"/>
                </a:solidFill>
              </a:rPr>
              <a:t>Agulha 25x7; Agulha 30x7; </a:t>
            </a:r>
            <a:r>
              <a:rPr lang="pt-BR" dirty="0">
                <a:solidFill>
                  <a:srgbClr val="00A886"/>
                </a:solidFill>
              </a:rPr>
              <a:t>Agulha </a:t>
            </a:r>
            <a:r>
              <a:rPr lang="pt-BR" dirty="0" smtClean="0">
                <a:solidFill>
                  <a:srgbClr val="00A886"/>
                </a:solidFill>
              </a:rPr>
              <a:t>20x5,5;</a:t>
            </a:r>
            <a:endParaRPr lang="pt-BR" dirty="0">
              <a:solidFill>
                <a:srgbClr val="00A88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A886"/>
                </a:solidFill>
              </a:rPr>
              <a:t>Coletor </a:t>
            </a:r>
            <a:r>
              <a:rPr lang="pt-BR" dirty="0">
                <a:solidFill>
                  <a:srgbClr val="00A886"/>
                </a:solidFill>
              </a:rPr>
              <a:t>de material perfuro cortante </a:t>
            </a:r>
            <a:r>
              <a:rPr lang="pt-BR" dirty="0" smtClean="0">
                <a:solidFill>
                  <a:srgbClr val="00A886"/>
                </a:solidFill>
              </a:rPr>
              <a:t>Algodão;</a:t>
            </a:r>
            <a:endParaRPr lang="pt-BR" dirty="0">
              <a:solidFill>
                <a:srgbClr val="00A88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A886"/>
                </a:solidFill>
              </a:rPr>
              <a:t>Papel Toalha  Álcool Gel;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A886"/>
                </a:solidFill>
              </a:rPr>
              <a:t>Álcool 70% GL;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A886"/>
                </a:solidFill>
              </a:rPr>
              <a:t>Sabonete Líquido;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A886"/>
                </a:solidFill>
              </a:rPr>
              <a:t>Limpeza Superfície;</a:t>
            </a:r>
            <a:endParaRPr lang="pt-BR" dirty="0">
              <a:solidFill>
                <a:srgbClr val="00A88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err="1" smtClean="0">
                <a:solidFill>
                  <a:srgbClr val="00A886"/>
                </a:solidFill>
              </a:rPr>
              <a:t>EPI’s</a:t>
            </a:r>
            <a:r>
              <a:rPr lang="pt-BR" dirty="0" smtClean="0">
                <a:solidFill>
                  <a:srgbClr val="00A886"/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A886"/>
                </a:solidFill>
              </a:rPr>
              <a:t>Máscara Descartável;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A886"/>
                </a:solidFill>
              </a:rPr>
              <a:t>Luvas de Procedimento;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A886"/>
                </a:solidFill>
              </a:rPr>
              <a:t>Lixo Pedal;</a:t>
            </a:r>
            <a:endParaRPr lang="pt-BR" dirty="0">
              <a:solidFill>
                <a:srgbClr val="00A88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A886"/>
                </a:solidFill>
              </a:rPr>
              <a:t>Computador; </a:t>
            </a:r>
            <a:endParaRPr lang="pt-BR" dirty="0">
              <a:solidFill>
                <a:srgbClr val="00A88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A886"/>
                </a:solidFill>
              </a:rPr>
              <a:t>Comprovante de vacinação;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A886"/>
                </a:solidFill>
              </a:rPr>
              <a:t>Cadeiras;</a:t>
            </a:r>
            <a:endParaRPr lang="pt-BR" dirty="0">
              <a:solidFill>
                <a:srgbClr val="00A88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A886"/>
                </a:solidFill>
              </a:rPr>
              <a:t>Caixas </a:t>
            </a:r>
            <a:r>
              <a:rPr lang="pt-BR" dirty="0">
                <a:solidFill>
                  <a:srgbClr val="00A886"/>
                </a:solidFill>
              </a:rPr>
              <a:t>térmicas diferentes </a:t>
            </a:r>
            <a:r>
              <a:rPr lang="pt-BR" dirty="0" smtClean="0">
                <a:solidFill>
                  <a:srgbClr val="00A886"/>
                </a:solidFill>
              </a:rPr>
              <a:t>dimensões;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A886"/>
                </a:solidFill>
              </a:rPr>
              <a:t> Termômetros;</a:t>
            </a:r>
            <a:endParaRPr lang="pt-BR" dirty="0">
              <a:solidFill>
                <a:srgbClr val="00A886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42"/>
          <a:stretch/>
        </p:blipFill>
        <p:spPr>
          <a:xfrm>
            <a:off x="0" y="5373215"/>
            <a:ext cx="9144000" cy="148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34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Logística e Intersetorialidade</a:t>
            </a:r>
            <a:r>
              <a:rPr lang="pt-BR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BR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b="0" dirty="0"/>
          </a:p>
          <a:p>
            <a:endParaRPr lang="pt-BR" b="0" dirty="0">
              <a:solidFill>
                <a:srgbClr val="00A886"/>
              </a:solidFill>
            </a:endParaRPr>
          </a:p>
          <a:p>
            <a:pPr marL="0" indent="0">
              <a:buNone/>
            </a:pPr>
            <a:r>
              <a:rPr lang="pt-BR" b="0" dirty="0" smtClean="0">
                <a:solidFill>
                  <a:srgbClr val="00A886"/>
                </a:solidFill>
              </a:rPr>
              <a:t>• </a:t>
            </a:r>
            <a:r>
              <a:rPr lang="pt-BR" sz="2400" b="0" dirty="0" smtClean="0">
                <a:solidFill>
                  <a:srgbClr val="00A886"/>
                </a:solidFill>
              </a:rPr>
              <a:t>Polícia </a:t>
            </a:r>
            <a:r>
              <a:rPr lang="pt-BR" sz="2400" b="0" dirty="0">
                <a:solidFill>
                  <a:srgbClr val="00A886"/>
                </a:solidFill>
              </a:rPr>
              <a:t>Militar: </a:t>
            </a:r>
            <a:r>
              <a:rPr lang="pt-BR" sz="2400" b="0" dirty="0" smtClean="0">
                <a:solidFill>
                  <a:srgbClr val="00A886"/>
                </a:solidFill>
              </a:rPr>
              <a:t> apoio </a:t>
            </a:r>
            <a:r>
              <a:rPr lang="pt-BR" sz="2400" b="0" dirty="0">
                <a:solidFill>
                  <a:srgbClr val="00A886"/>
                </a:solidFill>
              </a:rPr>
              <a:t>nos locais de vacinação</a:t>
            </a:r>
            <a:r>
              <a:rPr lang="pt-BR" sz="2400" b="0" dirty="0" smtClean="0">
                <a:solidFill>
                  <a:srgbClr val="00A886"/>
                </a:solidFill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pt-BR" sz="2400" b="0" dirty="0" smtClean="0">
                <a:solidFill>
                  <a:srgbClr val="00A886"/>
                </a:solidFill>
              </a:rPr>
              <a:t>Contato Prévio com Profissionais de Saúde;</a:t>
            </a:r>
          </a:p>
          <a:p>
            <a:pPr>
              <a:buFont typeface="Arial" pitchFamily="34" charset="0"/>
              <a:buChar char="•"/>
            </a:pPr>
            <a:r>
              <a:rPr lang="pt-BR" sz="2400" b="0" dirty="0" smtClean="0">
                <a:solidFill>
                  <a:srgbClr val="00A886"/>
                </a:solidFill>
              </a:rPr>
              <a:t>Organizar equipe de vacinadores e transporte para os deslocamentos necessários</a:t>
            </a:r>
            <a:r>
              <a:rPr lang="pt-BR" sz="2400" dirty="0" smtClean="0">
                <a:solidFill>
                  <a:srgbClr val="00A886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solidFill>
                  <a:srgbClr val="00A886"/>
                </a:solidFill>
              </a:rPr>
              <a:t>Locais estratégicos: Vila Olímpica e Escola Humberto de </a:t>
            </a:r>
            <a:r>
              <a:rPr lang="pt-BR" sz="2400" dirty="0">
                <a:solidFill>
                  <a:srgbClr val="00A886"/>
                </a:solidFill>
              </a:rPr>
              <a:t>A</a:t>
            </a:r>
            <a:r>
              <a:rPr lang="pt-BR" sz="2400" dirty="0" smtClean="0">
                <a:solidFill>
                  <a:srgbClr val="00A886"/>
                </a:solidFill>
              </a:rPr>
              <a:t>lencar</a:t>
            </a:r>
            <a:endParaRPr lang="pt-BR" sz="2400" b="0" dirty="0">
              <a:solidFill>
                <a:srgbClr val="00A886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42"/>
          <a:stretch/>
        </p:blipFill>
        <p:spPr>
          <a:xfrm>
            <a:off x="0" y="5373215"/>
            <a:ext cx="9144000" cy="148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012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2431182" cy="1325563"/>
          </a:xfrm>
        </p:spPr>
        <p:txBody>
          <a:bodyPr/>
          <a:lstStyle/>
          <a:p>
            <a:r>
              <a:rPr lang="pt-BR" b="1" dirty="0">
                <a:solidFill>
                  <a:srgbClr val="0033CC"/>
                </a:solidFill>
              </a:rPr>
              <a:t/>
            </a:r>
            <a:br>
              <a:rPr lang="pt-BR" b="1" dirty="0">
                <a:solidFill>
                  <a:srgbClr val="0033CC"/>
                </a:solidFill>
              </a:rPr>
            </a:br>
            <a:r>
              <a:rPr lang="pt-BR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 </a:t>
            </a:r>
            <a:r>
              <a:rPr lang="pt-BR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BR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201308" y="2087786"/>
            <a:ext cx="228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33CC"/>
                </a:solidFill>
              </a:rPr>
              <a:t>DESAFIOS </a:t>
            </a:r>
            <a:endParaRPr lang="pt-BR" sz="2800" b="1" dirty="0">
              <a:solidFill>
                <a:srgbClr val="0033CC"/>
              </a:solidFill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5796136" y="2611006"/>
            <a:ext cx="3096344" cy="1512168"/>
          </a:xfrm>
          <a:prstGeom prst="roundRect">
            <a:avLst/>
          </a:prstGeom>
          <a:solidFill>
            <a:srgbClr val="09A879"/>
          </a:solidFill>
          <a:ln>
            <a:solidFill>
              <a:srgbClr val="00A8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>
              <a:solidFill>
                <a:schemeClr val="bg1"/>
              </a:solidFill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Adaptar as possíveis mudanças de população prioritária e metas à logística de vacinação </a:t>
            </a:r>
            <a:endParaRPr lang="pt-BR" b="1" dirty="0" smtClean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42"/>
          <a:stretch/>
        </p:blipFill>
        <p:spPr>
          <a:xfrm>
            <a:off x="0" y="5373215"/>
            <a:ext cx="9144000" cy="1489465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593029" y="1467828"/>
            <a:ext cx="43022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>
              <a:solidFill>
                <a:srgbClr val="00A88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A886"/>
                </a:solidFill>
              </a:rPr>
              <a:t>Rede de frio;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A886"/>
                </a:solidFill>
              </a:rPr>
              <a:t>Equipamentos de informática;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A886"/>
                </a:solidFill>
              </a:rPr>
              <a:t>Insumos;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A886"/>
                </a:solidFill>
              </a:rPr>
              <a:t>Equipamentos de Proteção individual;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A886"/>
                </a:solidFill>
              </a:rPr>
              <a:t>Transportes;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A886"/>
                </a:solidFill>
              </a:rPr>
              <a:t>Capacitação;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A886"/>
                </a:solidFill>
              </a:rPr>
              <a:t>Locais de vacinação;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A886"/>
                </a:solidFill>
              </a:rPr>
              <a:t>Gerenciamento de resíduos;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A886"/>
                </a:solidFill>
              </a:rPr>
              <a:t>Comunicação;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A886"/>
                </a:solidFill>
              </a:rPr>
              <a:t>Sistema de informação;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A886"/>
                </a:solidFill>
              </a:rPr>
              <a:t>Supervisão, monitoramento e avaliação.</a:t>
            </a:r>
            <a:endParaRPr lang="pt-BR" dirty="0">
              <a:solidFill>
                <a:srgbClr val="00A8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128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>
                <a:solidFill>
                  <a:srgbClr val="0033CC"/>
                </a:solidFill>
              </a:rPr>
              <a:t/>
            </a:r>
            <a:br>
              <a:rPr lang="pt-BR" dirty="0">
                <a:solidFill>
                  <a:srgbClr val="0033CC"/>
                </a:solidFill>
              </a:rPr>
            </a:br>
            <a:r>
              <a:rPr lang="pt-BR" sz="2700" b="1" dirty="0">
                <a:solidFill>
                  <a:srgbClr val="0C2D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 MUNICIPAL DE OPERACIONALIZAÇÃO DA VACINAÇÃO CONTRA COVID-19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916832"/>
            <a:ext cx="7200800" cy="3123685"/>
          </a:xfrm>
          <a:solidFill>
            <a:srgbClr val="09A879"/>
          </a:solidFill>
        </p:spPr>
        <p:txBody>
          <a:bodyPr>
            <a:normAutofit lnSpcReduction="10000"/>
          </a:bodyPr>
          <a:lstStyle/>
          <a:p>
            <a:endParaRPr lang="pt-BR" b="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b="1" dirty="0">
                <a:solidFill>
                  <a:schemeClr val="bg1"/>
                </a:solidFill>
              </a:rPr>
              <a:t>Objetivo do </a:t>
            </a:r>
            <a:r>
              <a:rPr lang="pt-BR" b="1" dirty="0" smtClean="0">
                <a:solidFill>
                  <a:schemeClr val="bg1"/>
                </a:solidFill>
              </a:rPr>
              <a:t>Plano: </a:t>
            </a:r>
            <a:endParaRPr lang="pt-BR" b="1" dirty="0">
              <a:solidFill>
                <a:schemeClr val="bg1"/>
              </a:solidFill>
            </a:endParaRPr>
          </a:p>
          <a:p>
            <a:r>
              <a:rPr lang="pt-BR" b="0" u="sng" dirty="0">
                <a:solidFill>
                  <a:schemeClr val="bg1"/>
                </a:solidFill>
              </a:rPr>
              <a:t>Estabelecer as diretrizes, ações e estratégias </a:t>
            </a:r>
            <a:r>
              <a:rPr lang="pt-BR" b="0" u="sng" dirty="0" smtClean="0">
                <a:solidFill>
                  <a:schemeClr val="bg1"/>
                </a:solidFill>
              </a:rPr>
              <a:t>no município de </a:t>
            </a:r>
            <a:r>
              <a:rPr lang="pt-BR" b="0" u="sng" dirty="0" err="1" smtClean="0">
                <a:solidFill>
                  <a:schemeClr val="bg1"/>
                </a:solidFill>
              </a:rPr>
              <a:t>Jaguaribara</a:t>
            </a:r>
            <a:r>
              <a:rPr lang="pt-BR" b="0" u="sng" dirty="0" smtClean="0">
                <a:solidFill>
                  <a:schemeClr val="bg1"/>
                </a:solidFill>
              </a:rPr>
              <a:t>, conforme orientações Ministeriais e Estaduais. </a:t>
            </a:r>
            <a:r>
              <a:rPr lang="pt-BR" u="sng" dirty="0" smtClean="0">
                <a:solidFill>
                  <a:schemeClr val="bg1"/>
                </a:solidFill>
              </a:rPr>
              <a:t> </a:t>
            </a:r>
          </a:p>
          <a:p>
            <a:endParaRPr lang="pt-BR" b="0" dirty="0" smtClean="0">
              <a:solidFill>
                <a:schemeClr val="bg1"/>
              </a:solidFill>
            </a:endParaRPr>
          </a:p>
          <a:p>
            <a:endParaRPr lang="pt-BR" b="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b="1" dirty="0">
                <a:solidFill>
                  <a:schemeClr val="bg1"/>
                </a:solidFill>
              </a:rPr>
              <a:t>Resultados esperados: </a:t>
            </a:r>
          </a:p>
          <a:p>
            <a:r>
              <a:rPr lang="pt-BR" b="0" u="sng" dirty="0">
                <a:solidFill>
                  <a:schemeClr val="bg1"/>
                </a:solidFill>
              </a:rPr>
              <a:t>Alcançar a cobertura </a:t>
            </a:r>
            <a:r>
              <a:rPr lang="pt-BR" b="0" u="sng" dirty="0" smtClean="0">
                <a:solidFill>
                  <a:schemeClr val="bg1"/>
                </a:solidFill>
              </a:rPr>
              <a:t>vacinal;</a:t>
            </a:r>
          </a:p>
          <a:p>
            <a:r>
              <a:rPr lang="pt-BR" b="0" u="sng" dirty="0" smtClean="0">
                <a:solidFill>
                  <a:schemeClr val="bg1"/>
                </a:solidFill>
              </a:rPr>
              <a:t>Contribuir </a:t>
            </a:r>
            <a:r>
              <a:rPr lang="pt-BR" b="0" u="sng" dirty="0">
                <a:solidFill>
                  <a:schemeClr val="bg1"/>
                </a:solidFill>
              </a:rPr>
              <a:t>para a interrupção da circulação do </a:t>
            </a:r>
            <a:r>
              <a:rPr lang="pt-BR" b="0" u="sng" dirty="0" smtClean="0">
                <a:solidFill>
                  <a:schemeClr val="bg1"/>
                </a:solidFill>
              </a:rPr>
              <a:t>SARS-CoV-2. </a:t>
            </a:r>
            <a:endParaRPr lang="pt-BR" u="sng" dirty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42"/>
          <a:stretch/>
        </p:blipFill>
        <p:spPr>
          <a:xfrm>
            <a:off x="0" y="5373215"/>
            <a:ext cx="9144000" cy="148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658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OBSERVAÇÕES</a:t>
            </a:r>
            <a:endParaRPr lang="pt-BR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>
                <a:solidFill>
                  <a:srgbClr val="00A886"/>
                </a:solidFill>
              </a:rPr>
              <a:t>O plano será atualizado conforme orientações do Ministério da Saúde e Secretária de Saúde do Estado do Ceará;</a:t>
            </a:r>
          </a:p>
          <a:p>
            <a:pPr>
              <a:lnSpc>
                <a:spcPct val="100000"/>
              </a:lnSpc>
            </a:pPr>
            <a:r>
              <a:rPr lang="pt-BR" dirty="0" smtClean="0">
                <a:solidFill>
                  <a:srgbClr val="00A886"/>
                </a:solidFill>
              </a:rPr>
              <a:t>Os profissionais de saúde serão capacitados conforme necessário;</a:t>
            </a:r>
          </a:p>
          <a:p>
            <a:pPr>
              <a:lnSpc>
                <a:spcPct val="100000"/>
              </a:lnSpc>
            </a:pPr>
            <a:r>
              <a:rPr lang="pt-BR" dirty="0" smtClean="0">
                <a:solidFill>
                  <a:srgbClr val="00A886"/>
                </a:solidFill>
              </a:rPr>
              <a:t>A população será informada das mudanças, oportunamente;</a:t>
            </a:r>
          </a:p>
          <a:p>
            <a:pPr>
              <a:lnSpc>
                <a:spcPct val="100000"/>
              </a:lnSpc>
            </a:pPr>
            <a:r>
              <a:rPr lang="pt-BR" dirty="0" smtClean="0">
                <a:solidFill>
                  <a:srgbClr val="00A886"/>
                </a:solidFill>
              </a:rPr>
              <a:t>A população deve acompanhar o Vacinômetro nas redes sociais.</a:t>
            </a:r>
          </a:p>
          <a:p>
            <a:pPr>
              <a:lnSpc>
                <a:spcPct val="100000"/>
              </a:lnSpc>
            </a:pPr>
            <a:r>
              <a:rPr lang="pt-BR" dirty="0" smtClean="0">
                <a:solidFill>
                  <a:srgbClr val="00A886"/>
                </a:solidFill>
              </a:rPr>
              <a:t>A população pode acompanha a lista de vacinados como também o quantitativo de doses recebidas por grupo de prioridades, </a:t>
            </a:r>
            <a:r>
              <a:rPr lang="pt-BR" dirty="0">
                <a:solidFill>
                  <a:srgbClr val="00A886"/>
                </a:solidFill>
              </a:rPr>
              <a:t>através do site https://</a:t>
            </a:r>
            <a:r>
              <a:rPr lang="pt-BR" dirty="0" smtClean="0">
                <a:solidFill>
                  <a:srgbClr val="00A886"/>
                </a:solidFill>
              </a:rPr>
              <a:t>www.jaguaribara.ce.gov.br/publicacoes.php?cat=5&amp;nm=COVID-19&amp;cmp=COVID-19.</a:t>
            </a:r>
          </a:p>
          <a:p>
            <a:endParaRPr lang="pt-BR" dirty="0">
              <a:solidFill>
                <a:srgbClr val="00A886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42"/>
          <a:stretch/>
        </p:blipFill>
        <p:spPr>
          <a:xfrm>
            <a:off x="0" y="5373215"/>
            <a:ext cx="9144000" cy="148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287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9618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Competências e atribuições do Plano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323528" y="1420790"/>
            <a:ext cx="3672408" cy="2016224"/>
          </a:xfrm>
          <a:prstGeom prst="roundRect">
            <a:avLst/>
          </a:prstGeom>
          <a:solidFill>
            <a:srgbClr val="09A8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L </a:t>
            </a:r>
          </a:p>
          <a:p>
            <a:endParaRPr lang="pt-BR" dirty="0" smtClean="0"/>
          </a:p>
          <a:p>
            <a:pPr algn="ctr"/>
            <a:endParaRPr lang="pt-BR" dirty="0" smtClean="0">
              <a:solidFill>
                <a:schemeClr val="tx1"/>
              </a:solidFill>
            </a:endParaRPr>
          </a:p>
          <a:p>
            <a:pPr algn="ctr"/>
            <a:endParaRPr lang="pt-BR" dirty="0" smtClean="0">
              <a:solidFill>
                <a:schemeClr val="tx1"/>
              </a:solidFill>
            </a:endParaRPr>
          </a:p>
          <a:p>
            <a:pPr algn="ctr"/>
            <a:r>
              <a:rPr lang="pt-BR" sz="2000" b="1" dirty="0" smtClean="0">
                <a:solidFill>
                  <a:srgbClr val="0033CC"/>
                </a:solidFill>
              </a:rPr>
              <a:t>ESFERA FEDERAL</a:t>
            </a:r>
            <a:endParaRPr lang="pt-BR" b="1" dirty="0" smtClean="0">
              <a:solidFill>
                <a:srgbClr val="0033CC"/>
              </a:solidFill>
            </a:endParaRPr>
          </a:p>
          <a:p>
            <a:pPr algn="ctr"/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Aquisição de vacinas, seringas e </a:t>
            </a:r>
            <a:r>
              <a:rPr lang="pt-BR" dirty="0" smtClean="0"/>
              <a:t>agulhas;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Definição </a:t>
            </a:r>
            <a:r>
              <a:rPr lang="pt-BR" dirty="0"/>
              <a:t>de publico </a:t>
            </a:r>
            <a:r>
              <a:rPr lang="pt-BR" dirty="0" smtClean="0"/>
              <a:t>prioritário;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Disponibilizar informe técnico para cada vacina.</a:t>
            </a:r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algn="ctr"/>
            <a:endParaRPr lang="pt-BR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4807783" y="1357988"/>
            <a:ext cx="3639918" cy="2089942"/>
          </a:xfrm>
          <a:prstGeom prst="roundRect">
            <a:avLst/>
          </a:prstGeom>
          <a:solidFill>
            <a:srgbClr val="09A8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rgbClr val="0033CC"/>
                </a:solidFill>
              </a:rPr>
              <a:t>ESFERA ESTADUAL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Distribuição </a:t>
            </a:r>
            <a:r>
              <a:rPr lang="pt-BR" dirty="0"/>
              <a:t>das vacinas para os  </a:t>
            </a:r>
            <a:r>
              <a:rPr lang="pt-BR" dirty="0" smtClean="0"/>
              <a:t>municípios;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Apoio </a:t>
            </a:r>
            <a:r>
              <a:rPr lang="pt-BR" dirty="0"/>
              <a:t>para o alcance das metas dos </a:t>
            </a:r>
            <a:r>
              <a:rPr lang="pt-BR" dirty="0" smtClean="0"/>
              <a:t>públicos-alvo;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Capacitar o município para realizar vacina  segura.</a:t>
            </a:r>
            <a:endParaRPr lang="pt-BR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2791559" y="3645024"/>
            <a:ext cx="4032448" cy="1944216"/>
          </a:xfrm>
          <a:prstGeom prst="roundRect">
            <a:avLst/>
          </a:prstGeom>
          <a:solidFill>
            <a:srgbClr val="09A8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rgbClr val="0033CC"/>
                </a:solidFill>
              </a:rPr>
              <a:t>ESFERA MUNICIPAL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Elaborar </a:t>
            </a:r>
            <a:r>
              <a:rPr lang="pt-BR" dirty="0"/>
              <a:t>plano operacional local para vacinação contra a </a:t>
            </a:r>
            <a:r>
              <a:rPr lang="pt-BR" dirty="0" smtClean="0"/>
              <a:t>COVID-19;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Operacionalização </a:t>
            </a:r>
            <a:r>
              <a:rPr lang="pt-BR" dirty="0"/>
              <a:t>da Vacina no Município </a:t>
            </a:r>
            <a:r>
              <a:rPr lang="pt-BR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Divulgar informações oficiais da operacionalização do plano.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42"/>
          <a:stretch/>
        </p:blipFill>
        <p:spPr>
          <a:xfrm>
            <a:off x="0" y="5373215"/>
            <a:ext cx="9144000" cy="148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522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111702" cy="936104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 MUNICIPAL DE OPERACIONALIZAÇÃO DA VACINAÇÃO CONTRA COVID-19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6953" t="24878" r="27929" b="9712"/>
          <a:stretch>
            <a:fillRect/>
          </a:stretch>
        </p:blipFill>
        <p:spPr bwMode="auto">
          <a:xfrm>
            <a:off x="1547664" y="1340768"/>
            <a:ext cx="5951584" cy="428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42"/>
          <a:stretch/>
        </p:blipFill>
        <p:spPr>
          <a:xfrm>
            <a:off x="0" y="5386863"/>
            <a:ext cx="9144000" cy="148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36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uxograma: Terminação 2"/>
          <p:cNvSpPr/>
          <p:nvPr/>
        </p:nvSpPr>
        <p:spPr>
          <a:xfrm>
            <a:off x="323528" y="466553"/>
            <a:ext cx="3888432" cy="1224136"/>
          </a:xfrm>
          <a:prstGeom prst="flowChartTerminator">
            <a:avLst/>
          </a:prstGeom>
          <a:solidFill>
            <a:srgbClr val="09A879"/>
          </a:solidFill>
          <a:ln>
            <a:solidFill>
              <a:srgbClr val="00A8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466553"/>
            <a:ext cx="3295278" cy="1224136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 01</a:t>
            </a: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971600" y="2747122"/>
            <a:ext cx="7200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A886"/>
                </a:solidFill>
              </a:rPr>
              <a:t>Trabalhadores da saúde em linha de frente;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A886"/>
                </a:solidFill>
              </a:rPr>
              <a:t> Pessoas idosas residentes em instituições de longa permanência (institucionalizadas);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A886"/>
                </a:solidFill>
              </a:rPr>
              <a:t>População indígena vivendo e terras indígenas</a:t>
            </a:r>
            <a:r>
              <a:rPr lang="pt-BR" dirty="0" smtClean="0">
                <a:solidFill>
                  <a:srgbClr val="00A886"/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A886"/>
                </a:solidFill>
              </a:rPr>
              <a:t>População Idosa acima de 75 anos.</a:t>
            </a:r>
            <a:endParaRPr lang="pt-BR" sz="2400" dirty="0">
              <a:solidFill>
                <a:srgbClr val="00A886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42"/>
          <a:stretch/>
        </p:blipFill>
        <p:spPr>
          <a:xfrm>
            <a:off x="0" y="5373215"/>
            <a:ext cx="9144000" cy="148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75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11530" y="622079"/>
            <a:ext cx="7520940" cy="4058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QUANTITATIVO </a:t>
            </a:r>
            <a:r>
              <a:rPr lang="pt-BR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ESTIMADO DE PÚBLICO-ALVO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696402"/>
              </p:ext>
            </p:extLst>
          </p:nvPr>
        </p:nvGraphicFramePr>
        <p:xfrm>
          <a:off x="1238163" y="1268760"/>
          <a:ext cx="6667674" cy="36165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33837"/>
                <a:gridCol w="3333837"/>
              </a:tblGrid>
              <a:tr h="489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POPULAÇÃO</a:t>
                      </a: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9A8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QUANTIDADE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rgbClr val="09A879"/>
                    </a:solidFill>
                  </a:tcPr>
                </a:tc>
              </a:tr>
              <a:tr h="5110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PROFISSIONAIS DE SAÚDE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235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48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&gt;75 ANOS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673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1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&gt;60 - &lt;74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1.287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8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COMORBIDADES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2.544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29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PROFESSORES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 </a:t>
                      </a:r>
                      <a:r>
                        <a:rPr lang="pt-BR" sz="1200" b="1" dirty="0" smtClean="0">
                          <a:effectLst/>
                        </a:rPr>
                        <a:t>213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45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 </a:t>
                      </a:r>
                      <a:r>
                        <a:rPr lang="pt-BR" sz="1200" b="1" dirty="0" smtClean="0">
                          <a:effectLst/>
                        </a:rPr>
                        <a:t>4.952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238163" y="4869160"/>
            <a:ext cx="66676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rgbClr val="09A879"/>
                </a:solidFill>
              </a:rPr>
              <a:t>Fonte</a:t>
            </a:r>
            <a:r>
              <a:rPr lang="pt-BR" sz="1050" dirty="0" smtClean="0">
                <a:solidFill>
                  <a:srgbClr val="09A879"/>
                </a:solidFill>
              </a:rPr>
              <a:t>: Setor de RH da Prefeitura Municipal de Jaguaribara/Cadastro das ACS no e-SUS.</a:t>
            </a:r>
            <a:endParaRPr lang="pt-BR" sz="1050" dirty="0">
              <a:solidFill>
                <a:srgbClr val="09A879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42"/>
          <a:stretch/>
        </p:blipFill>
        <p:spPr>
          <a:xfrm>
            <a:off x="0" y="5373215"/>
            <a:ext cx="9144000" cy="148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130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11530" y="622079"/>
            <a:ext cx="7520940" cy="40582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pt-BR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DE ACORDO COM SECRETARIA DE SAÚDE DO ESTADO</a:t>
            </a:r>
            <a:endParaRPr lang="pt-BR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755674"/>
              </p:ext>
            </p:extLst>
          </p:nvPr>
        </p:nvGraphicFramePr>
        <p:xfrm>
          <a:off x="1238163" y="1268760"/>
          <a:ext cx="6667674" cy="22046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33837"/>
                <a:gridCol w="3333837"/>
              </a:tblGrid>
              <a:tr h="489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POPULAÇÃO</a:t>
                      </a: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9A8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QUANTIDADE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rgbClr val="09A879"/>
                    </a:solidFill>
                  </a:tcPr>
                </a:tc>
              </a:tr>
              <a:tr h="5110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PROFISSIONAIS DE SAÚDE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effectLst/>
                        </a:rPr>
                        <a:t>275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48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&gt;75 ANOS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effectLst/>
                        </a:rPr>
                        <a:t>516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1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chemeClr val="bg1"/>
                          </a:solidFill>
                          <a:effectLst/>
                        </a:rPr>
                        <a:t>72 A 74 ANOS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effectLst/>
                        </a:rPr>
                        <a:t>330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42"/>
          <a:stretch/>
        </p:blipFill>
        <p:spPr>
          <a:xfrm>
            <a:off x="0" y="5373215"/>
            <a:ext cx="9144000" cy="148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471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/>
            </a:r>
            <a:br>
              <a:rPr lang="pt-BR" dirty="0"/>
            </a:b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476672"/>
            <a:ext cx="6552728" cy="472630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t-BR" sz="2800" b="1" dirty="0" smtClean="0">
                <a:solidFill>
                  <a:srgbClr val="09A879"/>
                </a:solidFill>
              </a:rPr>
              <a:t>ESTRATÉGIAS </a:t>
            </a:r>
            <a:r>
              <a:rPr lang="pt-BR" sz="2800" b="1" dirty="0">
                <a:solidFill>
                  <a:srgbClr val="09A879"/>
                </a:solidFill>
              </a:rPr>
              <a:t>DE VACINAÇÃO </a:t>
            </a:r>
            <a:endParaRPr lang="pt-BR" sz="2800" b="1" dirty="0" smtClean="0">
              <a:solidFill>
                <a:srgbClr val="09A879"/>
              </a:solidFill>
            </a:endParaRPr>
          </a:p>
          <a:p>
            <a:pPr>
              <a:lnSpc>
                <a:spcPct val="120000"/>
              </a:lnSpc>
            </a:pPr>
            <a:endParaRPr lang="pt-BR" sz="1600" dirty="0" smtClean="0">
              <a:solidFill>
                <a:srgbClr val="09A879"/>
              </a:solidFill>
            </a:endParaRPr>
          </a:p>
          <a:p>
            <a:pPr>
              <a:lnSpc>
                <a:spcPct val="120000"/>
              </a:lnSpc>
            </a:pPr>
            <a:r>
              <a:rPr lang="pt-BR" sz="1400" dirty="0" smtClean="0">
                <a:solidFill>
                  <a:srgbClr val="09A8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 alvo: Trabalhadores da Saúde</a:t>
            </a:r>
          </a:p>
          <a:p>
            <a:pPr algn="just">
              <a:lnSpc>
                <a:spcPct val="120000"/>
              </a:lnSpc>
            </a:pPr>
            <a:r>
              <a:rPr lang="pt-BR" sz="1400" dirty="0" smtClean="0">
                <a:solidFill>
                  <a:srgbClr val="09A8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BR" sz="1400" dirty="0">
                <a:solidFill>
                  <a:srgbClr val="09A8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estratégias de vacinação devem ser consideradas de acordo com os grupos e população a ser vacinada, propiciando facilidade de acesso e atender necessidades especificas de grupos vulneráveis. </a:t>
            </a:r>
            <a:r>
              <a:rPr lang="pt-BR" sz="1400" dirty="0" smtClean="0">
                <a:solidFill>
                  <a:srgbClr val="09A8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município, a prioridade são os profissionais que estão na linha de frente de atendimento do </a:t>
            </a:r>
            <a:r>
              <a:rPr lang="pt-BR" sz="1400" dirty="0" err="1" smtClean="0">
                <a:solidFill>
                  <a:srgbClr val="09A8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r>
              <a:rPr lang="pt-BR" sz="1400" dirty="0" smtClean="0">
                <a:solidFill>
                  <a:srgbClr val="09A8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19, conforme orientações da Secretaria de Saúde do Estado do Ceará;</a:t>
            </a:r>
          </a:p>
          <a:p>
            <a:pPr algn="just">
              <a:lnSpc>
                <a:spcPct val="120000"/>
              </a:lnSpc>
            </a:pPr>
            <a:r>
              <a:rPr lang="pt-BR" sz="1400" dirty="0" smtClean="0">
                <a:solidFill>
                  <a:srgbClr val="09A8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Postos </a:t>
            </a:r>
            <a:r>
              <a:rPr lang="pt-BR" sz="1400" dirty="0">
                <a:solidFill>
                  <a:srgbClr val="09A8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vacinação Fixos: atende demanda espontânea, funciona </a:t>
            </a:r>
            <a:r>
              <a:rPr lang="pt-BR" sz="1400" dirty="0" smtClean="0">
                <a:solidFill>
                  <a:srgbClr val="09A8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 horários de funcionamento das Unidades Básicas de Saúde  (03 salas </a:t>
            </a:r>
            <a:r>
              <a:rPr lang="pt-BR" sz="1400" dirty="0">
                <a:solidFill>
                  <a:srgbClr val="09A8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vacina); </a:t>
            </a:r>
            <a:endParaRPr lang="pt-BR" sz="1400" dirty="0" smtClean="0">
              <a:solidFill>
                <a:srgbClr val="09A8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pt-BR" sz="1400" dirty="0" smtClean="0">
                <a:solidFill>
                  <a:srgbClr val="09A8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Equipes </a:t>
            </a:r>
            <a:r>
              <a:rPr lang="pt-BR" sz="1400" dirty="0">
                <a:solidFill>
                  <a:srgbClr val="09A8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vacinação rural: </a:t>
            </a:r>
            <a:r>
              <a:rPr lang="pt-BR" sz="1400" dirty="0" smtClean="0">
                <a:solidFill>
                  <a:srgbClr val="09A8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funcionará </a:t>
            </a:r>
            <a:r>
              <a:rPr lang="pt-BR" sz="1400" dirty="0">
                <a:solidFill>
                  <a:srgbClr val="09A8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roteiro específico para atender esta </a:t>
            </a:r>
            <a:r>
              <a:rPr lang="pt-BR" sz="1400" dirty="0" smtClean="0">
                <a:solidFill>
                  <a:srgbClr val="09A8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população</a:t>
            </a:r>
          </a:p>
          <a:p>
            <a:pPr algn="just">
              <a:lnSpc>
                <a:spcPct val="120000"/>
              </a:lnSpc>
            </a:pPr>
            <a:r>
              <a:rPr lang="pt-BR" sz="1400" dirty="0" smtClean="0">
                <a:solidFill>
                  <a:srgbClr val="09A8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esse público alvo, a vacinação acontece com agendamento de horários dos profissionais, nas respectivas sala de vacina, bem como nos locais de trabalho. </a:t>
            </a:r>
            <a:endParaRPr lang="pt-BR" sz="1400" dirty="0">
              <a:solidFill>
                <a:srgbClr val="09A8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42"/>
          <a:stretch/>
        </p:blipFill>
        <p:spPr>
          <a:xfrm>
            <a:off x="0" y="5373215"/>
            <a:ext cx="9144000" cy="1489465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343800" y="0"/>
            <a:ext cx="1800200" cy="4524315"/>
          </a:xfrm>
          <a:prstGeom prst="rect">
            <a:avLst/>
          </a:prstGeom>
          <a:solidFill>
            <a:srgbClr val="0033CC"/>
          </a:solidFill>
        </p:spPr>
        <p:txBody>
          <a:bodyPr wrap="square" rtlCol="0">
            <a:spAutoFit/>
          </a:bodyPr>
          <a:lstStyle/>
          <a:p>
            <a:pPr algn="ctr"/>
            <a:endParaRPr lang="pt-BR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 de vacinação para grupos prioritários do Plano</a:t>
            </a:r>
          </a:p>
          <a:p>
            <a:pPr algn="ctr"/>
            <a:endParaRPr lang="pt-BR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1ª Fase</a:t>
            </a:r>
          </a:p>
          <a:p>
            <a:endParaRPr lang="pt-BR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b="1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505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548680"/>
            <a:ext cx="7520940" cy="478976"/>
          </a:xfrm>
        </p:spPr>
        <p:txBody>
          <a:bodyPr/>
          <a:lstStyle/>
          <a:p>
            <a:pPr marL="0" indent="0" algn="ctr">
              <a:buNone/>
            </a:pPr>
            <a:r>
              <a:rPr lang="pt-BR" sz="2800" b="1" dirty="0" smtClean="0">
                <a:solidFill>
                  <a:srgbClr val="0033CC"/>
                </a:solidFill>
              </a:rPr>
              <a:t>INFORMAÇÃO </a:t>
            </a:r>
            <a:r>
              <a:rPr lang="pt-BR" sz="2800" b="1" dirty="0">
                <a:solidFill>
                  <a:srgbClr val="0033CC"/>
                </a:solidFill>
              </a:rPr>
              <a:t>DO IMUNOBIOLÓGICO </a:t>
            </a:r>
          </a:p>
          <a:p>
            <a:endParaRPr lang="pt-BR" b="1" dirty="0">
              <a:solidFill>
                <a:srgbClr val="0033CC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8711" t="40413" r="31445" b="10436"/>
          <a:stretch>
            <a:fillRect/>
          </a:stretch>
        </p:blipFill>
        <p:spPr bwMode="auto">
          <a:xfrm>
            <a:off x="1187624" y="1196752"/>
            <a:ext cx="6855489" cy="453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42"/>
          <a:stretch/>
        </p:blipFill>
        <p:spPr>
          <a:xfrm>
            <a:off x="0" y="5373215"/>
            <a:ext cx="9144000" cy="148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8103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2424</TotalTime>
  <Words>1021</Words>
  <Application>Microsoft Office PowerPoint</Application>
  <PresentationFormat>Apresentação na tela (4:3)</PresentationFormat>
  <Paragraphs>233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Tema do Office</vt:lpstr>
      <vt:lpstr>  PLANO MUNICIPAL DE OPERACIONALIZAÇÃO DA VACINAÇÃO COVID-19 </vt:lpstr>
      <vt:lpstr> PLANO MUNICIPAL DE OPERACIONALIZAÇÃO DA VACINAÇÃO CONTRA COVID-19 </vt:lpstr>
      <vt:lpstr>Competências e atribuições do Plano</vt:lpstr>
      <vt:lpstr> PLANO MUNICIPAL DE OPERACIONALIZAÇÃO DA VACINAÇÃO CONTRA COVID-19</vt:lpstr>
      <vt:lpstr>Fase 01</vt:lpstr>
      <vt:lpstr> </vt:lpstr>
      <vt:lpstr> </vt:lpstr>
      <vt:lpstr> </vt:lpstr>
      <vt:lpstr>Apresentação do PowerPoint</vt:lpstr>
      <vt:lpstr> Profissionais da linha de frente:</vt:lpstr>
      <vt:lpstr> </vt:lpstr>
      <vt:lpstr> INFORMAÇÃO DO IMUNOBIOLÓGICO </vt:lpstr>
      <vt:lpstr> </vt:lpstr>
      <vt:lpstr>Fase 02</vt:lpstr>
      <vt:lpstr> </vt:lpstr>
      <vt:lpstr> Idosos de 60 a 74 anos:</vt:lpstr>
      <vt:lpstr> Materiais necessários:   </vt:lpstr>
      <vt:lpstr> Logística e Intersetorialidade:</vt:lpstr>
      <vt:lpstr> AÇÕES :</vt:lpstr>
      <vt:lpstr>OBSERVAÇÕES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PLANO MUNICIPAL DE OPERACIONALIZAÇÃO DA VACINAÇÃO COVID-19</dc:title>
  <dc:creator>Admin</dc:creator>
  <cp:lastModifiedBy>PSF 30</cp:lastModifiedBy>
  <cp:revision>61</cp:revision>
  <cp:lastPrinted>2021-03-23T18:47:33Z</cp:lastPrinted>
  <dcterms:created xsi:type="dcterms:W3CDTF">2021-01-26T16:19:45Z</dcterms:created>
  <dcterms:modified xsi:type="dcterms:W3CDTF">2021-03-23T18:48:08Z</dcterms:modified>
</cp:coreProperties>
</file>